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122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941832"/>
            <a:ext cx="118872" cy="4617720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1078992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D09748"/>
                </a:solidFill>
                <a:latin typeface="Aptos"/>
              </a:defRPr>
            </a:pPr>
            <a:r>
              <a:t>EVIDENCE • TRADEOFFS • ACCOUNTABILITY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56231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FFFFFF"/>
                </a:solidFill>
                <a:latin typeface="Aptos"/>
              </a:defRPr>
            </a:pPr>
            <a:r>
              <a:t>BEFORE WE 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" y="3886200"/>
            <a:ext cx="98755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0">
                <a:solidFill>
                  <a:srgbClr val="D6E7E6"/>
                </a:solidFill>
                <a:latin typeface="Aptos"/>
              </a:defRPr>
            </a:pPr>
            <a:r>
              <a:t>A citizen’s framework for evaluating the proposed data center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2179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FFFFFF"/>
                </a:solidFill>
                <a:latin typeface="Aptos"/>
              </a:defRPr>
            </a:pPr>
            <a:r>
              <a:t>TOWN OF JANESVILLE • POLZIN / FENRIC ROAD PROPOSAL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Three tests for a sound decision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01 / THE SITE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Is this the right location, compared with realistic industrial alternatives?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02 / THE PROJECT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Is the investment credible—and are community interests protected if forecasts prove wrong?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What is known—and what remains unknown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12231"/>
                </a:solidFill>
                <a:latin typeface="Aptos"/>
              </a:defRPr>
            </a:pPr>
            <a:r>
              <a:t>Proposed location: agricultural land near homes in the Town of Janesville.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8892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9748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12231"/>
                </a:solidFill>
                <a:latin typeface="Aptos"/>
              </a:defRPr>
            </a:pPr>
            <a:r>
              <a:t>Potential advantage: proximity to major electrical infrastructure.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06898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15458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12231"/>
                </a:solidFill>
                <a:latin typeface="Aptos"/>
              </a:defRPr>
            </a:pPr>
            <a:r>
              <a:t>Still needed: full-build power and water demand, cooling design, operating jobs, noise modeling, groundwater plans.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Land use is a long-term decision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CENTRAL TRADEOFF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A rural landscape and nearby homes may experience permanent industrial change.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THE EVIDENCE TO REQUEST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A documented comparison with existing industrial and previously developed sites, including environmental and infrastructure tradeoffs.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Quality of life: measurable, enforceable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Independent nighttime and low-frequency noise modeling at nearby homes.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86534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95094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Lighting, construction traffic, setbacks, and visual impacts assessed before approval.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46654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55214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Post-opening measurements, complaint procedures, and funded corrective actions.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Power and public exposure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WHAT MUST BE DISCLOSED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Peak electrical load; transmission and substation needs; phase-by-phase utility investments.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WHAT MUST BE PROTECTED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Ratepayers and taxpayers under full-build, delayed, partial-build, and cancelled scenarios.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Water and groundwater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Disclose average and peak water use, source, cooling method, and hot-weather demand.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8892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9748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Require spill prevention, stormwater management, and treatment-chemical inventories.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4903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5760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Consider baseline private-well testing and groundwater monitoring near the site.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A promise is not a commitment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ANNOUNCED INVESTMENT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Capital-expenditure announcements and construction-job totals describe intentions—not guaranteed outcomes.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VERIFIED COMMITMENT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Independent financing review, identified responsible entities, phased milestones, and enforceable financial security.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What does the community actually gain?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Separate temporary construction work from steady-state operating FTEs.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78583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87143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Report direct employees, vendors, local hiring, and wages at 12 / 36 / 60 months.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38703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47263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Compare 20-year recurring fiscal benefits against incentives, exemptions, and public costs.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Lessons from other communities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112231"/>
                </a:solidFill>
                <a:latin typeface="Aptos"/>
              </a:defRPr>
            </a:pPr>
            <a:r>
              <a:t>Mount Pleasant, WI: reported operational humming and questions about interpreting staffing figures.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78892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69748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112231"/>
                </a:solidFill>
                <a:latin typeface="Aptos"/>
              </a:defRPr>
            </a:pPr>
            <a:r>
              <a:t>Grant County, WI: a proposed multibillion-dollar development did not materialize.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74903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65760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112231"/>
                </a:solidFill>
                <a:latin typeface="Aptos"/>
              </a:defRPr>
            </a:pPr>
            <a:r>
              <a:t>Port Washington, WI: major electrical infrastructure plans required renewed regulatory review.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384" y="470915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0704" y="461772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112231"/>
                </a:solidFill>
                <a:latin typeface="Aptos"/>
              </a:defRPr>
            </a:pPr>
            <a:r>
              <a:t>Fayette County, GA: previously unbilled water consumption required correction.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6384" y="5669279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0704" y="557784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112231"/>
                </a:solidFill>
                <a:latin typeface="Aptos"/>
              </a:defRPr>
            </a:pPr>
            <a:r>
              <a:t>Washington state: public verification gaps in data-center incentive outcomes.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Separate facts from assumptions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719072"/>
            <a:ext cx="5303520" cy="4251960"/>
          </a:xfrm>
          <a:prstGeom prst="rect">
            <a:avLst/>
          </a:prstGeom>
          <a:solidFill>
            <a:srgbClr val="ED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719072"/>
            <a:ext cx="5321808" cy="425196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LESS USEFUL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“The developer says it will be quiet.”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“Billions will be invested.”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“Thousands of jobs.”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1975104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0D6F71"/>
                </a:solidFill>
                <a:latin typeface="Aptos"/>
              </a:defRPr>
            </a:pPr>
            <a:r>
              <a:t>MORE USEFUL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688336"/>
            <a:ext cx="4617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Independent acoustical study + binding limits.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Verified financing + phased milestones.</a:t>
            </a: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</a:p>
          <a:p>
            <a:pPr>
              <a:spcAft>
                <a:spcPts val="1000"/>
              </a:spcAft>
              <a:defRPr sz="2100" b="0">
                <a:solidFill>
                  <a:srgbClr val="112231"/>
                </a:solidFill>
                <a:latin typeface="Aptos"/>
              </a:defRPr>
            </a:pPr>
            <a:r>
              <a:t>Permanent FTEs + audited fiscal returns.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Questions before approval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384" y="1828800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1737360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Why this site—and what alternatives were compared?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2619557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0704" y="2528117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Who pays for infrastructure if the project is delayed or cancelled?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6384" y="3545486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3454046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What are enforceable noise, water, and monitoring conditions?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384" y="4423708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0704" y="4332268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What is the 20-year net fiscal result under multiple scenarios?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6384" y="5317832"/>
            <a:ext cx="100584" cy="100584"/>
          </a:xfrm>
          <a:prstGeom prst="rect">
            <a:avLst/>
          </a:prstGeom>
          <a:solidFill>
            <a:srgbClr val="D09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0704" y="5226392"/>
            <a:ext cx="10149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Which obligations survive ownership changes or insolvency?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Decision standard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874519"/>
            <a:ext cx="103327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700" b="1">
                <a:solidFill>
                  <a:srgbClr val="112231"/>
                </a:solidFill>
                <a:latin typeface="Aptos"/>
              </a:defRPr>
            </a:pPr>
            <a:r>
              <a:t>A projection describes what is expected.</a:t>
            </a:r>
          </a:p>
          <a:p>
            <a:pPr>
              <a:spcAft>
                <a:spcPts val="1000"/>
              </a:spcAft>
              <a:defRPr sz="2700" b="1">
                <a:solidFill>
                  <a:srgbClr val="112231"/>
                </a:solidFill>
                <a:latin typeface="Aptos"/>
              </a:defRPr>
            </a:pPr>
            <a:r>
              <a:t>An independent study tests whether it is plausible.</a:t>
            </a:r>
          </a:p>
          <a:p>
            <a:pPr>
              <a:spcAft>
                <a:spcPts val="1000"/>
              </a:spcAft>
              <a:defRPr sz="2700" b="1">
                <a:solidFill>
                  <a:srgbClr val="112231"/>
                </a:solidFill>
                <a:latin typeface="Aptos"/>
              </a:defRPr>
            </a:pPr>
            <a:r>
              <a:t>An enforceable condition defines what happens if it is wrong.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D6F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38912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112231"/>
                </a:solidFill>
                <a:latin typeface="Aptos"/>
              </a:defRPr>
            </a:pPr>
            <a:r>
              <a:t>Sources and scope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161288"/>
            <a:ext cx="10881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7656E"/>
                </a:solidFill>
                <a:latin typeface="Aptos"/>
              </a:defRPr>
            </a:pPr>
            <a:r>
              <a:t>Selected sources from the frozen Before We Build — Sourced Edition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391656"/>
            <a:ext cx="10881360" cy="16459"/>
          </a:xfrm>
          <a:prstGeom prst="rect">
            <a:avLst/>
          </a:prstGeom>
          <a:solidFill>
            <a:srgbClr val="D2D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6473952"/>
            <a:ext cx="73152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7656E"/>
                </a:solidFill>
                <a:latin typeface="Aptos"/>
              </a:defRPr>
            </a:pPr>
            <a:r>
              <a:t>BEFORE WE BUILD  •  TOWN OF JANESVILLE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18520" y="6455664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7656E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691640"/>
            <a:ext cx="10424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1. Microsoft: staffing / Mount Pleasant updates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04872"/>
            <a:ext cx="10424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2. Wisconsin Watch: Grant County proposal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118104"/>
            <a:ext cx="10424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3. Wisconsin PSC / WPR: Port Washington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831335"/>
            <a:ext cx="10424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4. E&amp;E News: Fayette County water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544568"/>
            <a:ext cx="104241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12231"/>
                </a:solidFill>
                <a:latin typeface="Aptos"/>
              </a:defRPr>
            </a:pPr>
            <a:r>
              <a:t>5. ProPublica / Seattle Times: Washington incentives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5321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7656E"/>
                </a:solidFill>
                <a:latin typeface="Aptos"/>
              </a:defRPr>
            </a:pPr>
            <a:r>
              <a:t>Case studies illustrate issues to test; they do not predict outcomes for Janesville. Refer to the sourced Word report for complete citations.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